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77" r:id="rId2"/>
    <p:sldId id="824" r:id="rId3"/>
    <p:sldId id="814" r:id="rId4"/>
    <p:sldId id="815" r:id="rId5"/>
    <p:sldId id="816" r:id="rId6"/>
    <p:sldId id="817" r:id="rId7"/>
    <p:sldId id="818" r:id="rId8"/>
    <p:sldId id="819" r:id="rId9"/>
    <p:sldId id="820" r:id="rId10"/>
    <p:sldId id="822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00"/>
    <p:restoredTop sz="92968"/>
  </p:normalViewPr>
  <p:slideViewPr>
    <p:cSldViewPr snapToGrid="0" snapToObjects="1">
      <p:cViewPr varScale="1">
        <p:scale>
          <a:sx n="137" d="100"/>
          <a:sy n="137" d="100"/>
        </p:scale>
        <p:origin x="11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B2E5B-C3F2-1548-8ACA-201E42345614}" type="datetimeFigureOut">
              <a:rPr lang="de-DE" smtClean="0"/>
              <a:t>06.05.19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E03FC5-0E00-574B-8E89-C8CAD8BBAD3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7908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welcome to the practical session of the Strand-</a:t>
            </a:r>
            <a:r>
              <a:rPr lang="en-US" dirty="0" err="1"/>
              <a:t>seq</a:t>
            </a:r>
            <a:r>
              <a:rPr lang="en-US" dirty="0"/>
              <a:t> analysis. We will start the practical session from </a:t>
            </a:r>
            <a:r>
              <a:rPr lang="en-US" dirty="0" err="1"/>
              <a:t>fastq</a:t>
            </a:r>
            <a:r>
              <a:rPr lang="en-US" dirty="0"/>
              <a:t> to chromosome overview plot.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07F39-7150-49C1-A74E-05B0E2FB1361}" type="slidenum">
              <a:rPr lang="x-none" smtClean="0"/>
              <a:t>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9029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Today </a:t>
            </a:r>
            <a:r>
              <a:rPr lang="de-DE" dirty="0" err="1"/>
              <a:t>we</a:t>
            </a:r>
            <a:r>
              <a:rPr lang="de-DE" dirty="0"/>
              <a:t> will </a:t>
            </a:r>
            <a:r>
              <a:rPr lang="de-DE" dirty="0" err="1"/>
              <a:t>going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analyze</a:t>
            </a:r>
            <a:r>
              <a:rPr lang="de-DE" dirty="0"/>
              <a:t> Strand-</a:t>
            </a:r>
            <a:r>
              <a:rPr lang="de-DE" dirty="0" err="1"/>
              <a:t>seq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RPE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retinal</a:t>
            </a:r>
            <a:r>
              <a:rPr lang="de-DE" dirty="0"/>
              <a:t> </a:t>
            </a:r>
            <a:r>
              <a:rPr lang="de-DE" dirty="0" err="1"/>
              <a:t>pigment</a:t>
            </a:r>
            <a:r>
              <a:rPr lang="de-DE" dirty="0"/>
              <a:t> </a:t>
            </a:r>
            <a:r>
              <a:rPr lang="de-DE" dirty="0" err="1"/>
              <a:t>epithelial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. RPE-1 wild type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commonly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study</a:t>
            </a:r>
            <a:r>
              <a:rPr lang="de-DE" dirty="0"/>
              <a:t> </a:t>
            </a:r>
            <a:r>
              <a:rPr lang="de-DE" dirty="0" err="1"/>
              <a:t>patterns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SV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genomic</a:t>
            </a:r>
            <a:r>
              <a:rPr lang="de-DE" dirty="0"/>
              <a:t> </a:t>
            </a:r>
            <a:r>
              <a:rPr lang="de-DE" dirty="0" err="1"/>
              <a:t>instability</a:t>
            </a:r>
            <a:r>
              <a:rPr lang="de-DE" dirty="0"/>
              <a:t>. C7 was </a:t>
            </a:r>
            <a:r>
              <a:rPr lang="de-DE" dirty="0" err="1"/>
              <a:t>generated</a:t>
            </a:r>
            <a:r>
              <a:rPr lang="de-DE" dirty="0"/>
              <a:t> via gamma-irradiation </a:t>
            </a:r>
            <a:r>
              <a:rPr lang="de-DE" dirty="0" err="1"/>
              <a:t>of</a:t>
            </a:r>
            <a:r>
              <a:rPr lang="de-DE" dirty="0"/>
              <a:t> RPE </a:t>
            </a:r>
            <a:r>
              <a:rPr lang="de-DE" dirty="0" err="1"/>
              <a:t>cells</a:t>
            </a:r>
            <a:r>
              <a:rPr lang="de-DE" dirty="0"/>
              <a:t> </a:t>
            </a:r>
            <a:r>
              <a:rPr lang="de-DE" dirty="0" err="1"/>
              <a:t>followed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selection</a:t>
            </a:r>
            <a:r>
              <a:rPr lang="de-DE" dirty="0"/>
              <a:t> on soft </a:t>
            </a:r>
            <a:r>
              <a:rPr lang="de-DE" dirty="0" err="1"/>
              <a:t>agar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an </a:t>
            </a:r>
            <a:r>
              <a:rPr lang="de-DE" dirty="0" err="1"/>
              <a:t>indicator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cellular</a:t>
            </a:r>
            <a:r>
              <a:rPr lang="de-DE" dirty="0"/>
              <a:t> </a:t>
            </a:r>
            <a:r>
              <a:rPr lang="de-DE" dirty="0" err="1"/>
              <a:t>transformation</a:t>
            </a:r>
            <a:r>
              <a:rPr lang="de-DE" dirty="0"/>
              <a:t>. BM510 was </a:t>
            </a:r>
            <a:r>
              <a:rPr lang="de-DE" dirty="0" err="1"/>
              <a:t>generated</a:t>
            </a:r>
            <a:r>
              <a:rPr lang="de-DE" dirty="0"/>
              <a:t> via </a:t>
            </a:r>
            <a:r>
              <a:rPr lang="de-DE" dirty="0" err="1"/>
              <a:t>silencing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mitotic</a:t>
            </a:r>
            <a:r>
              <a:rPr lang="de-DE" dirty="0"/>
              <a:t> spindle </a:t>
            </a:r>
            <a:r>
              <a:rPr lang="de-DE" dirty="0" err="1"/>
              <a:t>machinery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constructing</a:t>
            </a:r>
            <a:r>
              <a:rPr lang="de-DE" dirty="0"/>
              <a:t> an </a:t>
            </a:r>
            <a:r>
              <a:rPr lang="de-DE" dirty="0" err="1"/>
              <a:t>anchorage-independently</a:t>
            </a:r>
            <a:r>
              <a:rPr lang="de-DE" dirty="0"/>
              <a:t> </a:t>
            </a:r>
            <a:r>
              <a:rPr lang="de-DE" dirty="0" err="1"/>
              <a:t>growing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likely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exhibit</a:t>
            </a:r>
            <a:r>
              <a:rPr lang="de-DE" dirty="0"/>
              <a:t> a </a:t>
            </a:r>
            <a:r>
              <a:rPr lang="de-DE" dirty="0" err="1"/>
              <a:t>variety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SV </a:t>
            </a:r>
            <a:r>
              <a:rPr lang="de-DE" dirty="0" err="1"/>
              <a:t>classes</a:t>
            </a:r>
            <a:r>
              <a:rPr lang="de-DE" dirty="0"/>
              <a:t>. </a:t>
            </a:r>
            <a:r>
              <a:rPr lang="de-DE" dirty="0" err="1"/>
              <a:t>Among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RPE1-C7 was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wet</a:t>
            </a:r>
            <a:r>
              <a:rPr lang="de-DE" dirty="0"/>
              <a:t> lab </a:t>
            </a:r>
            <a:r>
              <a:rPr lang="de-DE" dirty="0" err="1"/>
              <a:t>practical</a:t>
            </a:r>
            <a:r>
              <a:rPr lang="de-DE" dirty="0"/>
              <a:t> on last </a:t>
            </a:r>
            <a:r>
              <a:rPr lang="de-DE" dirty="0" err="1"/>
              <a:t>Wednesday</a:t>
            </a:r>
            <a:r>
              <a:rPr lang="de-DE" dirty="0"/>
              <a:t>. </a:t>
            </a:r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today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gonna</a:t>
            </a:r>
            <a:r>
              <a:rPr lang="de-DE" dirty="0"/>
              <a:t> </a:t>
            </a:r>
            <a:r>
              <a:rPr lang="de-DE" dirty="0" err="1"/>
              <a:t>focussing</a:t>
            </a:r>
            <a:r>
              <a:rPr lang="de-DE" dirty="0"/>
              <a:t> on C7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BM510 </a:t>
            </a:r>
            <a:r>
              <a:rPr lang="de-DE" dirty="0" err="1"/>
              <a:t>data</a:t>
            </a:r>
            <a:r>
              <a:rPr lang="de-DE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E03FC5-0E00-574B-8E89-C8CAD8BBAD3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766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overview of the preprocessing of the Strand-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</a:t>
            </a: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library after sequencing. We will get 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fastq</a:t>
            </a: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files as a format of paired-end 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sequence.txt</a:t>
            </a: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files. We will align reads, mark duplicates, add read groups using those commands. And then we will filter and count binds in fixed windows using R script. Finally we will plots and make statistics using another R script. This looks like long 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y, but we can do it with 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workmanagement</a:t>
            </a: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tools 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Snakemake</a:t>
            </a: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938A3-E49C-C049-BEDE-F0AEE86FC52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951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Snakemake</a:t>
            </a: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python-based workflow management tool. It can run workflows consisting of multiple inter-dependent tasks. These can be computed either locally or on the cluster. Intermediate results are stored, so the pipeline only executes what is left to do.</a:t>
            </a:r>
            <a:endParaRPr lang="en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938A3-E49C-C049-BEDE-F0AEE86FC52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4200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Snakemake</a:t>
            </a: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pipeline for the Strand-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</a:t>
            </a: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analysis was originally developed by 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Sascha</a:t>
            </a: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who was the PhD student in Korbel lab. We will clone this first from the 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then start the processing.</a:t>
            </a:r>
            <a:endParaRPr lang="en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938A3-E49C-C049-BEDE-F0AEE86FC528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0912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Single-Cell RNA-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</a:t>
            </a:r>
            <a:r>
              <a:rPr lang="e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Reveals AML Hierarchies Relevant to Disease Progression and Immunity </a:t>
            </a:r>
            <a:endParaRPr lang="en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938A3-E49C-C049-BEDE-F0AEE86FC528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7267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Single-Cell RNA-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</a:t>
            </a:r>
            <a:r>
              <a:rPr lang="e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Reveals AML Hierarchies Relevant to Disease Progression and Immunity </a:t>
            </a:r>
            <a:endParaRPr lang="en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938A3-E49C-C049-BEDE-F0AEE86FC528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239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F2AF7-7B11-3041-A72E-53E70D6B6A96}" type="datetimeFigureOut">
              <a:rPr lang="de-DE" smtClean="0"/>
              <a:t>06.05.19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7AF67-4592-A44F-B123-1E54BC58235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7724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F2AF7-7B11-3041-A72E-53E70D6B6A96}" type="datetimeFigureOut">
              <a:rPr lang="de-DE" smtClean="0"/>
              <a:t>06.05.19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7AF67-4592-A44F-B123-1E54BC58235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1941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F2AF7-7B11-3041-A72E-53E70D6B6A96}" type="datetimeFigureOut">
              <a:rPr lang="de-DE" smtClean="0"/>
              <a:t>06.05.19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7AF67-4592-A44F-B123-1E54BC58235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1603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F2AF7-7B11-3041-A72E-53E70D6B6A96}" type="datetimeFigureOut">
              <a:rPr lang="de-DE" smtClean="0"/>
              <a:t>06.05.19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7AF67-4592-A44F-B123-1E54BC58235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9069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F2AF7-7B11-3041-A72E-53E70D6B6A96}" type="datetimeFigureOut">
              <a:rPr lang="de-DE" smtClean="0"/>
              <a:t>06.05.19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7AF67-4592-A44F-B123-1E54BC58235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7528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F2AF7-7B11-3041-A72E-53E70D6B6A96}" type="datetimeFigureOut">
              <a:rPr lang="de-DE" smtClean="0"/>
              <a:t>06.05.19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7AF67-4592-A44F-B123-1E54BC58235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9406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F2AF7-7B11-3041-A72E-53E70D6B6A96}" type="datetimeFigureOut">
              <a:rPr lang="de-DE" smtClean="0"/>
              <a:t>06.05.19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7AF67-4592-A44F-B123-1E54BC58235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6800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F2AF7-7B11-3041-A72E-53E70D6B6A96}" type="datetimeFigureOut">
              <a:rPr lang="de-DE" smtClean="0"/>
              <a:t>06.05.19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7AF67-4592-A44F-B123-1E54BC58235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062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F2AF7-7B11-3041-A72E-53E70D6B6A96}" type="datetimeFigureOut">
              <a:rPr lang="de-DE" smtClean="0"/>
              <a:t>06.05.19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7AF67-4592-A44F-B123-1E54BC58235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195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F2AF7-7B11-3041-A72E-53E70D6B6A96}" type="datetimeFigureOut">
              <a:rPr lang="de-DE" smtClean="0"/>
              <a:t>06.05.19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7AF67-4592-A44F-B123-1E54BC58235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1604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F2AF7-7B11-3041-A72E-53E70D6B6A96}" type="datetimeFigureOut">
              <a:rPr lang="de-DE" smtClean="0"/>
              <a:t>06.05.19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7AF67-4592-A44F-B123-1E54BC58235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1422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F2AF7-7B11-3041-A72E-53E70D6B6A96}" type="datetimeFigureOut">
              <a:rPr lang="de-DE" smtClean="0"/>
              <a:t>06.05.19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7AF67-4592-A44F-B123-1E54BC58235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6413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ongdo801/Strand_seq_practical_computational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ongdo801/Strand_seq_practical_computational.gi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kayg7n0l7mm88wq/H2KT2AFXY_C7x02_18s002199-1-1_Raeder_lane1C7x02PE20301_1_sequence.txt.gz?dl=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dropbox.com/s/pit8jt3858z5ug2/H2KT2AFXY_C7x02_18s002199-1-1_Raeder_lane1C7x02PE20301_2_sequence.txt.gz?dl=0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985CF8BC-9D6B-4034-AC7D-EF38751EB9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25538"/>
            <a:ext cx="817721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Computational practical of Strand-</a:t>
            </a:r>
            <a:r>
              <a:rPr lang="en-US" altLang="ko-KR" sz="28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</a:t>
            </a:r>
            <a:r>
              <a:rPr lang="en-US" altLang="ko-KR" sz="28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Part 1:</a:t>
            </a:r>
          </a:p>
          <a:p>
            <a:pPr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altLang="ko-KR" sz="28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fastq</a:t>
            </a:r>
            <a:r>
              <a:rPr lang="en-US" altLang="ko-KR" sz="28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chromosome overview plot</a:t>
            </a: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2F1F67A2-2E12-A940-98BB-AEC32CA0D091}"/>
              </a:ext>
            </a:extLst>
          </p:cNvPr>
          <p:cNvSpPr/>
          <p:nvPr/>
        </p:nvSpPr>
        <p:spPr>
          <a:xfrm>
            <a:off x="44693" y="108720"/>
            <a:ext cx="5288040" cy="3618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r>
              <a:rPr lang="en-US" sz="1600" b="1" baseline="30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May, 2019 Single-Cell Omics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F46CD62E-1B4A-4749-A095-12413C269F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4" y="5809551"/>
            <a:ext cx="889317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18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kumimoji="0"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David </a:t>
            </a:r>
            <a:r>
              <a:rPr kumimoji="0"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Porubsky</a:t>
            </a:r>
            <a:r>
              <a:rPr kumimoji="0"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en-US" altLang="ko-KR" sz="18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0"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Hyobin </a:t>
            </a:r>
            <a:r>
              <a:rPr kumimoji="0"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Jeong</a:t>
            </a:r>
            <a:endParaRPr kumimoji="0"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ko-KR" sz="18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Dichler Lab, Department of Genome Sciences, University of </a:t>
            </a:r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Wachington</a:t>
            </a:r>
            <a:endParaRPr kumimoji="0"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18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0"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Korbel Group, Genome Biology, EMBL</a:t>
            </a:r>
            <a:endParaRPr kumimoji="0" lang="ko-KR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494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70310B-0C75-5144-98F8-529492EB573E}"/>
              </a:ext>
            </a:extLst>
          </p:cNvPr>
          <p:cNvSpPr/>
          <p:nvPr/>
        </p:nvSpPr>
        <p:spPr>
          <a:xfrm>
            <a:off x="38169" y="161415"/>
            <a:ext cx="89680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97705-3EF0-794E-9E67-8E5918DB0DC0}"/>
              </a:ext>
            </a:extLst>
          </p:cNvPr>
          <p:cNvSpPr txBox="1"/>
          <p:nvPr/>
        </p:nvSpPr>
        <p:spPr>
          <a:xfrm>
            <a:off x="138479" y="617613"/>
            <a:ext cx="87977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After finishing the pipeline (~1h), let’s explore the overview plot of C7. What are the clonal SVs and what are the SCEs of the C7?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Compare the RPE-1 C7 and BM510 overview plot, which SVs are in common, and which SVs are specific to BM510 or C7?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15CE12-129A-0F4E-8C42-FE780BDB4D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928" t="49375"/>
          <a:stretch/>
        </p:blipFill>
        <p:spPr>
          <a:xfrm>
            <a:off x="2381070" y="4425010"/>
            <a:ext cx="1702068" cy="17886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BFFF8B-5FB8-2D44-B2F7-83022FD74F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928" b="52137"/>
          <a:stretch/>
        </p:blipFill>
        <p:spPr>
          <a:xfrm>
            <a:off x="5108989" y="4259598"/>
            <a:ext cx="1702068" cy="16910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279376-39BF-804B-8D44-089656BEE9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46" t="590" r="34072" b="52137"/>
          <a:stretch/>
        </p:blipFill>
        <p:spPr>
          <a:xfrm>
            <a:off x="3815615" y="2701366"/>
            <a:ext cx="1512770" cy="16702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07A979-8FCD-6D45-B87F-622BF6DB804F}"/>
              </a:ext>
            </a:extLst>
          </p:cNvPr>
          <p:cNvSpPr/>
          <p:nvPr/>
        </p:nvSpPr>
        <p:spPr>
          <a:xfrm>
            <a:off x="3725018" y="2301256"/>
            <a:ext cx="16033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RPE1-WT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5DCF1A-6A3C-3C49-B2C0-9BDB9B583436}"/>
              </a:ext>
            </a:extLst>
          </p:cNvPr>
          <p:cNvSpPr/>
          <p:nvPr/>
        </p:nvSpPr>
        <p:spPr>
          <a:xfrm>
            <a:off x="2212248" y="3971488"/>
            <a:ext cx="16033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RPE1-C7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24508C-FC14-8E44-B83D-E0542008A2DF}"/>
              </a:ext>
            </a:extLst>
          </p:cNvPr>
          <p:cNvSpPr/>
          <p:nvPr/>
        </p:nvSpPr>
        <p:spPr>
          <a:xfrm>
            <a:off x="5453812" y="3971488"/>
            <a:ext cx="21425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RPE1-BM510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E8DB5758-ED40-9A4E-A211-96C7F094FEB4}"/>
              </a:ext>
            </a:extLst>
          </p:cNvPr>
          <p:cNvSpPr/>
          <p:nvPr/>
        </p:nvSpPr>
        <p:spPr>
          <a:xfrm rot="2534474">
            <a:off x="3731110" y="4244301"/>
            <a:ext cx="279133" cy="3080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C4757262-3281-5B44-9572-4EC532D7E410}"/>
              </a:ext>
            </a:extLst>
          </p:cNvPr>
          <p:cNvSpPr/>
          <p:nvPr/>
        </p:nvSpPr>
        <p:spPr>
          <a:xfrm rot="18603252">
            <a:off x="5071722" y="4217594"/>
            <a:ext cx="279133" cy="3080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60B119-9308-F24E-98FA-C7248C0F7375}"/>
              </a:ext>
            </a:extLst>
          </p:cNvPr>
          <p:cNvSpPr/>
          <p:nvPr/>
        </p:nvSpPr>
        <p:spPr>
          <a:xfrm>
            <a:off x="245660" y="6194710"/>
            <a:ext cx="8690554" cy="52322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You can explore the processing result of BM510 as follows:</a:t>
            </a:r>
          </a:p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https://github.com/jeongdo801/Strand_seq_practical_computational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BM510.500000.pdf</a:t>
            </a:r>
          </a:p>
        </p:txBody>
      </p:sp>
    </p:spTree>
    <p:extLst>
      <p:ext uri="{BB962C8B-B14F-4D97-AF65-F5344CB8AC3E}">
        <p14:creationId xmlns:p14="http://schemas.microsoft.com/office/powerpoint/2010/main" val="3253102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D55D90-4D64-3D4B-A3AB-1C1DC61F7DBB}"/>
              </a:ext>
            </a:extLst>
          </p:cNvPr>
          <p:cNvSpPr/>
          <p:nvPr/>
        </p:nvSpPr>
        <p:spPr>
          <a:xfrm>
            <a:off x="38169" y="161415"/>
            <a:ext cx="89680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Which data do we analyze today?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ECAE3A-5CAC-6046-91D3-2F00ABA13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928" t="49375"/>
          <a:stretch/>
        </p:blipFill>
        <p:spPr>
          <a:xfrm>
            <a:off x="2323920" y="4687900"/>
            <a:ext cx="1702068" cy="17886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6F1A22-F914-6742-B604-AEC6F4221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928" b="52137"/>
          <a:stretch/>
        </p:blipFill>
        <p:spPr>
          <a:xfrm>
            <a:off x="5051839" y="4522488"/>
            <a:ext cx="1702068" cy="16910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96CFBC-31FE-A14F-B8F7-AA46060C4D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46" t="590" r="34072" b="52137"/>
          <a:stretch/>
        </p:blipFill>
        <p:spPr>
          <a:xfrm>
            <a:off x="3758465" y="2964256"/>
            <a:ext cx="1512770" cy="16702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FD8198B-5BAD-BC4A-A232-923993C64D9D}"/>
              </a:ext>
            </a:extLst>
          </p:cNvPr>
          <p:cNvSpPr/>
          <p:nvPr/>
        </p:nvSpPr>
        <p:spPr>
          <a:xfrm>
            <a:off x="3667868" y="2564146"/>
            <a:ext cx="16033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RPE1-WT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301073-DA9E-7948-9731-FD8CE09176CF}"/>
              </a:ext>
            </a:extLst>
          </p:cNvPr>
          <p:cNvSpPr/>
          <p:nvPr/>
        </p:nvSpPr>
        <p:spPr>
          <a:xfrm>
            <a:off x="2155098" y="4234378"/>
            <a:ext cx="16033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RPE1-C7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9989A7-D69F-6645-B186-F747516118CE}"/>
              </a:ext>
            </a:extLst>
          </p:cNvPr>
          <p:cNvSpPr/>
          <p:nvPr/>
        </p:nvSpPr>
        <p:spPr>
          <a:xfrm>
            <a:off x="5396662" y="4234378"/>
            <a:ext cx="21425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RPE1-BM510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DBEF3035-F96C-374D-803D-E8FCF57A52CA}"/>
              </a:ext>
            </a:extLst>
          </p:cNvPr>
          <p:cNvSpPr/>
          <p:nvPr/>
        </p:nvSpPr>
        <p:spPr>
          <a:xfrm rot="2534474">
            <a:off x="3673960" y="4507191"/>
            <a:ext cx="279133" cy="3080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3A9C131A-A64A-AA48-8306-BB2FA1B8C021}"/>
              </a:ext>
            </a:extLst>
          </p:cNvPr>
          <p:cNvSpPr/>
          <p:nvPr/>
        </p:nvSpPr>
        <p:spPr>
          <a:xfrm rot="18603252">
            <a:off x="5014572" y="4480484"/>
            <a:ext cx="279133" cy="3080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CEDC2B-4453-734B-8320-F14DDBD4ED50}"/>
              </a:ext>
            </a:extLst>
          </p:cNvPr>
          <p:cNvSpPr txBox="1"/>
          <p:nvPr/>
        </p:nvSpPr>
        <p:spPr>
          <a:xfrm>
            <a:off x="279806" y="641554"/>
            <a:ext cx="8726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RPE (Retinal pigment epithelial) cell lines will be analyzed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RPE-1 is commonly used to study patterns of SV and genomic instability</a:t>
            </a:r>
            <a:endParaRPr lang="e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C7 was generated via gamma-irradiation of RPE cells followed by selection on soft agar as an indicator for cellular transformation (Riches et al. 2001)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BM510 was generated via silencing the mitotic spindle machinery and constructing an anchorage-independently growing cell line, which is likely to exhibit a variety of SV classes.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BCE3236-29A3-D64A-B0F7-664CC7622EA7}"/>
              </a:ext>
            </a:extLst>
          </p:cNvPr>
          <p:cNvGrpSpPr/>
          <p:nvPr/>
        </p:nvGrpSpPr>
        <p:grpSpPr>
          <a:xfrm>
            <a:off x="376295" y="2435716"/>
            <a:ext cx="1942018" cy="2727312"/>
            <a:chOff x="376295" y="2435716"/>
            <a:chExt cx="1942018" cy="272731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720BE63-4C59-6D4E-8E0E-B8DA1653E2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839"/>
            <a:stretch/>
          </p:blipFill>
          <p:spPr>
            <a:xfrm flipH="1">
              <a:off x="432076" y="2435716"/>
              <a:ext cx="1886237" cy="2727312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B6CE09A-1B12-E846-B5DE-25F08F07FA50}"/>
                </a:ext>
              </a:extLst>
            </p:cNvPr>
            <p:cNvSpPr/>
            <p:nvPr/>
          </p:nvSpPr>
          <p:spPr>
            <a:xfrm>
              <a:off x="376295" y="3930138"/>
              <a:ext cx="160336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Practical</a:t>
              </a:r>
            </a:p>
            <a:p>
              <a:pPr algn="ctr"/>
              <a:r>
                <a:rPr lang="en-US" sz="14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Wednesday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724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C8EEB-A9D9-4740-B7E9-05E18FCB892B}"/>
              </a:ext>
            </a:extLst>
          </p:cNvPr>
          <p:cNvSpPr/>
          <p:nvPr/>
        </p:nvSpPr>
        <p:spPr>
          <a:xfrm>
            <a:off x="38169" y="161415"/>
            <a:ext cx="89680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Processing the Strand-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seq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library after sequencing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B8C8235-EA4D-024E-86C6-72E96819DA21}"/>
              </a:ext>
            </a:extLst>
          </p:cNvPr>
          <p:cNvSpPr/>
          <p:nvPr/>
        </p:nvSpPr>
        <p:spPr>
          <a:xfrm>
            <a:off x="116958" y="1640807"/>
            <a:ext cx="8901682" cy="11240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9F7503-A6BC-1A47-B996-778DA14389BC}"/>
              </a:ext>
            </a:extLst>
          </p:cNvPr>
          <p:cNvSpPr/>
          <p:nvPr/>
        </p:nvSpPr>
        <p:spPr>
          <a:xfrm>
            <a:off x="995693" y="1690092"/>
            <a:ext cx="72725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Step1. </a:t>
            </a:r>
            <a:r>
              <a:rPr lang="en" sz="1400" dirty="0">
                <a:latin typeface="Arial" panose="020B0604020202020204" pitchFamily="34" charset="0"/>
                <a:cs typeface="Arial" panose="020B0604020202020204" pitchFamily="34" charset="0"/>
              </a:rPr>
              <a:t>Align reads, mark duplicates, add read groups</a:t>
            </a:r>
            <a:endParaRPr lang="en-US" sz="14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986ACD9-77C1-884C-9818-B6F942584451}"/>
              </a:ext>
            </a:extLst>
          </p:cNvPr>
          <p:cNvSpPr/>
          <p:nvPr/>
        </p:nvSpPr>
        <p:spPr>
          <a:xfrm>
            <a:off x="116958" y="2929377"/>
            <a:ext cx="8901682" cy="79392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277592-D273-EC41-B931-950062D1AA4B}"/>
              </a:ext>
            </a:extLst>
          </p:cNvPr>
          <p:cNvSpPr/>
          <p:nvPr/>
        </p:nvSpPr>
        <p:spPr>
          <a:xfrm>
            <a:off x="995693" y="2978662"/>
            <a:ext cx="72725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Step2. Filter &amp; count bins in fixed windows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8C2EB2A-6855-234D-9376-545B25F7C08F}"/>
              </a:ext>
            </a:extLst>
          </p:cNvPr>
          <p:cNvSpPr/>
          <p:nvPr/>
        </p:nvSpPr>
        <p:spPr>
          <a:xfrm>
            <a:off x="121159" y="3919566"/>
            <a:ext cx="8901682" cy="79392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46F1A5-B3BB-F249-BAE3-51F285F319AE}"/>
              </a:ext>
            </a:extLst>
          </p:cNvPr>
          <p:cNvSpPr/>
          <p:nvPr/>
        </p:nvSpPr>
        <p:spPr>
          <a:xfrm>
            <a:off x="999894" y="3968851"/>
            <a:ext cx="72725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Step3. Plots and statistics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C730D3-253D-4D4D-8324-A3518C59D68F}"/>
              </a:ext>
            </a:extLst>
          </p:cNvPr>
          <p:cNvSpPr/>
          <p:nvPr/>
        </p:nvSpPr>
        <p:spPr>
          <a:xfrm>
            <a:off x="748921" y="1997869"/>
            <a:ext cx="76377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chemeClr val="accent1"/>
                </a:solidFill>
              </a:rPr>
              <a:t>bwa</a:t>
            </a:r>
            <a:r>
              <a:rPr lang="de-DE" sz="1400" dirty="0">
                <a:solidFill>
                  <a:schemeClr val="accent1"/>
                </a:solidFill>
              </a:rPr>
              <a:t> </a:t>
            </a:r>
            <a:r>
              <a:rPr lang="de-DE" sz="1400" dirty="0" err="1">
                <a:solidFill>
                  <a:schemeClr val="accent1"/>
                </a:solidFill>
              </a:rPr>
              <a:t>mem</a:t>
            </a:r>
            <a:r>
              <a:rPr lang="de-DE" sz="1400" dirty="0">
                <a:solidFill>
                  <a:schemeClr val="accent1"/>
                </a:solidFill>
              </a:rPr>
              <a:t> -t {</a:t>
            </a:r>
            <a:r>
              <a:rPr lang="de-DE" sz="1400" dirty="0" err="1">
                <a:solidFill>
                  <a:schemeClr val="accent1"/>
                </a:solidFill>
              </a:rPr>
              <a:t>threads</a:t>
            </a:r>
            <a:r>
              <a:rPr lang="de-DE" sz="1400" dirty="0">
                <a:solidFill>
                  <a:schemeClr val="accent1"/>
                </a:solidFill>
              </a:rPr>
              <a:t>} \ -R '@RG\</a:t>
            </a:r>
            <a:r>
              <a:rPr lang="de-DE" sz="1400" dirty="0" err="1">
                <a:solidFill>
                  <a:schemeClr val="accent1"/>
                </a:solidFill>
              </a:rPr>
              <a:t>tID</a:t>
            </a:r>
            <a:r>
              <a:rPr lang="de-DE" sz="1400" dirty="0">
                <a:solidFill>
                  <a:schemeClr val="accent1"/>
                </a:solidFill>
              </a:rPr>
              <a:t>:{</a:t>
            </a:r>
            <a:r>
              <a:rPr lang="de-DE" sz="1400" dirty="0" err="1">
                <a:solidFill>
                  <a:schemeClr val="accent1"/>
                </a:solidFill>
              </a:rPr>
              <a:t>params.name</a:t>
            </a:r>
            <a:r>
              <a:rPr lang="de-DE" sz="1400" dirty="0">
                <a:solidFill>
                  <a:schemeClr val="accent1"/>
                </a:solidFill>
              </a:rPr>
              <a:t>}\</a:t>
            </a:r>
            <a:r>
              <a:rPr lang="de-DE" sz="1400" dirty="0" err="1">
                <a:solidFill>
                  <a:schemeClr val="accent1"/>
                </a:solidFill>
              </a:rPr>
              <a:t>tSM</a:t>
            </a:r>
            <a:r>
              <a:rPr lang="de-DE" sz="1400" dirty="0">
                <a:solidFill>
                  <a:schemeClr val="accent1"/>
                </a:solidFill>
              </a:rPr>
              <a:t>:{SAMPLE_NAME}\</a:t>
            </a:r>
            <a:r>
              <a:rPr lang="de-DE" sz="1400" dirty="0" err="1">
                <a:solidFill>
                  <a:schemeClr val="accent1"/>
                </a:solidFill>
              </a:rPr>
              <a:t>tLB</a:t>
            </a:r>
            <a:r>
              <a:rPr lang="de-DE" sz="1400" dirty="0">
                <a:solidFill>
                  <a:schemeClr val="accent1"/>
                </a:solidFill>
              </a:rPr>
              <a:t>:{</a:t>
            </a:r>
            <a:r>
              <a:rPr lang="de-DE" sz="1400" dirty="0" err="1">
                <a:solidFill>
                  <a:schemeClr val="accent1"/>
                </a:solidFill>
              </a:rPr>
              <a:t>wildcards.cell</a:t>
            </a:r>
            <a:r>
              <a:rPr lang="de-DE" sz="1400" dirty="0">
                <a:solidFill>
                  <a:schemeClr val="accent1"/>
                </a:solidFill>
              </a:rPr>
              <a:t>}' \ {</a:t>
            </a:r>
            <a:r>
              <a:rPr lang="de-DE" sz="1400" dirty="0" err="1">
                <a:solidFill>
                  <a:schemeClr val="accent1"/>
                </a:solidFill>
              </a:rPr>
              <a:t>params.genome</a:t>
            </a:r>
            <a:r>
              <a:rPr lang="de-DE" sz="1400" dirty="0">
                <a:solidFill>
                  <a:schemeClr val="accent1"/>
                </a:solidFill>
              </a:rPr>
              <a:t>} \ {</a:t>
            </a:r>
            <a:r>
              <a:rPr lang="de-DE" sz="1400" dirty="0" err="1">
                <a:solidFill>
                  <a:schemeClr val="accent1"/>
                </a:solidFill>
              </a:rPr>
              <a:t>input</a:t>
            </a:r>
            <a:r>
              <a:rPr lang="de-DE" sz="1400" dirty="0">
                <a:solidFill>
                  <a:schemeClr val="accent1"/>
                </a:solidFill>
              </a:rPr>
              <a:t>} \ | </a:t>
            </a:r>
            <a:r>
              <a:rPr lang="de-DE" sz="1400" dirty="0" err="1">
                <a:solidFill>
                  <a:schemeClr val="accent1"/>
                </a:solidFill>
              </a:rPr>
              <a:t>samtools</a:t>
            </a:r>
            <a:r>
              <a:rPr lang="de-DE" sz="1400" dirty="0">
                <a:solidFill>
                  <a:schemeClr val="accent1"/>
                </a:solidFill>
              </a:rPr>
              <a:t> </a:t>
            </a:r>
            <a:r>
              <a:rPr lang="de-DE" sz="1400" dirty="0" err="1">
                <a:solidFill>
                  <a:schemeClr val="accent1"/>
                </a:solidFill>
              </a:rPr>
              <a:t>view</a:t>
            </a:r>
            <a:r>
              <a:rPr lang="de-DE" sz="1400" dirty="0">
                <a:solidFill>
                  <a:schemeClr val="accent1"/>
                </a:solidFill>
              </a:rPr>
              <a:t> -</a:t>
            </a:r>
            <a:r>
              <a:rPr lang="de-DE" sz="1400" dirty="0" err="1">
                <a:solidFill>
                  <a:schemeClr val="accent1"/>
                </a:solidFill>
              </a:rPr>
              <a:t>bT</a:t>
            </a:r>
            <a:r>
              <a:rPr lang="de-DE" sz="1400" dirty="0">
                <a:solidFill>
                  <a:schemeClr val="accent1"/>
                </a:solidFill>
              </a:rPr>
              <a:t> {</a:t>
            </a:r>
            <a:r>
              <a:rPr lang="de-DE" sz="1400" dirty="0" err="1">
                <a:solidFill>
                  <a:schemeClr val="accent1"/>
                </a:solidFill>
              </a:rPr>
              <a:t>params.genome</a:t>
            </a:r>
            <a:r>
              <a:rPr lang="de-DE" sz="1400" dirty="0">
                <a:solidFill>
                  <a:schemeClr val="accent1"/>
                </a:solidFill>
              </a:rPr>
              <a:t>} - \ &gt; {</a:t>
            </a:r>
            <a:r>
              <a:rPr lang="de-DE" sz="1400" dirty="0" err="1">
                <a:solidFill>
                  <a:schemeClr val="accent1"/>
                </a:solidFill>
              </a:rPr>
              <a:t>output</a:t>
            </a:r>
            <a:r>
              <a:rPr lang="de-DE" sz="1400" dirty="0">
                <a:solidFill>
                  <a:schemeClr val="accent1"/>
                </a:solidFill>
              </a:rPr>
              <a:t>}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C77DF6-D6C0-A244-A5E5-DAC716E64F1B}"/>
              </a:ext>
            </a:extLst>
          </p:cNvPr>
          <p:cNvSpPr/>
          <p:nvPr/>
        </p:nvSpPr>
        <p:spPr>
          <a:xfrm>
            <a:off x="748920" y="2474394"/>
            <a:ext cx="79523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chemeClr val="accent1"/>
                </a:solidFill>
              </a:rPr>
              <a:t>bammarkduplicates</a:t>
            </a:r>
            <a:r>
              <a:rPr lang="de-DE" sz="1400" dirty="0">
                <a:solidFill>
                  <a:schemeClr val="accent1"/>
                </a:solidFill>
              </a:rPr>
              <a:t> </a:t>
            </a:r>
            <a:r>
              <a:rPr lang="de-DE" sz="1400" dirty="0" err="1">
                <a:solidFill>
                  <a:schemeClr val="accent1"/>
                </a:solidFill>
              </a:rPr>
              <a:t>markthreads</a:t>
            </a:r>
            <a:r>
              <a:rPr lang="de-DE" sz="1400" dirty="0">
                <a:solidFill>
                  <a:schemeClr val="accent1"/>
                </a:solidFill>
              </a:rPr>
              <a:t>={</a:t>
            </a:r>
            <a:r>
              <a:rPr lang="de-DE" sz="1400" dirty="0" err="1">
                <a:solidFill>
                  <a:schemeClr val="accent1"/>
                </a:solidFill>
              </a:rPr>
              <a:t>threads</a:t>
            </a:r>
            <a:r>
              <a:rPr lang="de-DE" sz="1400" dirty="0">
                <a:solidFill>
                  <a:schemeClr val="accent1"/>
                </a:solidFill>
              </a:rPr>
              <a:t>} I={</a:t>
            </a:r>
            <a:r>
              <a:rPr lang="de-DE" sz="1400" dirty="0" err="1">
                <a:solidFill>
                  <a:schemeClr val="accent1"/>
                </a:solidFill>
              </a:rPr>
              <a:t>input</a:t>
            </a:r>
            <a:r>
              <a:rPr lang="de-DE" sz="1400" dirty="0">
                <a:solidFill>
                  <a:schemeClr val="accent1"/>
                </a:solidFill>
              </a:rPr>
              <a:t>} O={</a:t>
            </a:r>
            <a:r>
              <a:rPr lang="de-DE" sz="1400" dirty="0" err="1">
                <a:solidFill>
                  <a:schemeClr val="accent1"/>
                </a:solidFill>
              </a:rPr>
              <a:t>output</a:t>
            </a:r>
            <a:r>
              <a:rPr lang="de-DE" sz="1400" dirty="0">
                <a:solidFill>
                  <a:schemeClr val="accent1"/>
                </a:solidFill>
              </a:rPr>
              <a:t>} </a:t>
            </a:r>
            <a:r>
              <a:rPr lang="de-DE" sz="1400" dirty="0" err="1">
                <a:solidFill>
                  <a:schemeClr val="accent1"/>
                </a:solidFill>
              </a:rPr>
              <a:t>index</a:t>
            </a:r>
            <a:r>
              <a:rPr lang="de-DE" sz="1400" dirty="0">
                <a:solidFill>
                  <a:schemeClr val="accent1"/>
                </a:solidFill>
              </a:rPr>
              <a:t>=1 </a:t>
            </a:r>
            <a:r>
              <a:rPr lang="de-DE" sz="1400" dirty="0" err="1">
                <a:solidFill>
                  <a:schemeClr val="accent1"/>
                </a:solidFill>
              </a:rPr>
              <a:t>rmdup</a:t>
            </a:r>
            <a:r>
              <a:rPr lang="de-DE" sz="1400" dirty="0">
                <a:solidFill>
                  <a:schemeClr val="accent1"/>
                </a:solidFill>
              </a:rPr>
              <a:t>=0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BF09D0-B3C4-8A4D-B10F-3C82D32278BD}"/>
              </a:ext>
            </a:extLst>
          </p:cNvPr>
          <p:cNvSpPr/>
          <p:nvPr/>
        </p:nvSpPr>
        <p:spPr>
          <a:xfrm>
            <a:off x="748920" y="3390551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 err="1">
                <a:solidFill>
                  <a:schemeClr val="accent1"/>
                </a:solidFill>
              </a:rPr>
              <a:t>Rscript</a:t>
            </a:r>
            <a:r>
              <a:rPr lang="de-DE" sz="1400" dirty="0">
                <a:solidFill>
                  <a:schemeClr val="accent1"/>
                </a:solidFill>
              </a:rPr>
              <a:t> {</a:t>
            </a:r>
            <a:r>
              <a:rPr lang="de-DE" sz="1400" dirty="0" err="1">
                <a:solidFill>
                  <a:schemeClr val="accent1"/>
                </a:solidFill>
              </a:rPr>
              <a:t>params.qc_plot</a:t>
            </a:r>
            <a:r>
              <a:rPr lang="de-DE" sz="1400" dirty="0">
                <a:solidFill>
                  <a:schemeClr val="accent1"/>
                </a:solidFill>
              </a:rPr>
              <a:t>} {</a:t>
            </a:r>
            <a:r>
              <a:rPr lang="de-DE" sz="1400" dirty="0" err="1">
                <a:solidFill>
                  <a:schemeClr val="accent1"/>
                </a:solidFill>
              </a:rPr>
              <a:t>input.counts</a:t>
            </a:r>
            <a:r>
              <a:rPr lang="de-DE" sz="1400" dirty="0">
                <a:solidFill>
                  <a:schemeClr val="accent1"/>
                </a:solidFill>
              </a:rPr>
              <a:t>} {</a:t>
            </a:r>
            <a:r>
              <a:rPr lang="de-DE" sz="1400" dirty="0" err="1">
                <a:solidFill>
                  <a:schemeClr val="accent1"/>
                </a:solidFill>
              </a:rPr>
              <a:t>input.info</a:t>
            </a:r>
            <a:r>
              <a:rPr lang="de-DE" sz="1400" dirty="0">
                <a:solidFill>
                  <a:schemeClr val="accent1"/>
                </a:solidFill>
              </a:rPr>
              <a:t>} {</a:t>
            </a:r>
            <a:r>
              <a:rPr lang="de-DE" sz="1400" dirty="0" err="1">
                <a:solidFill>
                  <a:schemeClr val="accent1"/>
                </a:solidFill>
              </a:rPr>
              <a:t>output</a:t>
            </a:r>
            <a:r>
              <a:rPr lang="de-DE" sz="1400" dirty="0">
                <a:solidFill>
                  <a:schemeClr val="accent1"/>
                </a:solidFill>
              </a:rPr>
              <a:t>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311B75-FFE2-5247-9F3F-2BCB5A648A91}"/>
              </a:ext>
            </a:extLst>
          </p:cNvPr>
          <p:cNvSpPr/>
          <p:nvPr/>
        </p:nvSpPr>
        <p:spPr>
          <a:xfrm>
            <a:off x="748920" y="4382846"/>
            <a:ext cx="82572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chemeClr val="accent1"/>
                </a:solidFill>
              </a:rPr>
              <a:t>Rscript</a:t>
            </a:r>
            <a:r>
              <a:rPr lang="de-DE" sz="1400" dirty="0">
                <a:solidFill>
                  <a:schemeClr val="accent1"/>
                </a:solidFill>
              </a:rPr>
              <a:t> {</a:t>
            </a:r>
            <a:r>
              <a:rPr lang="de-DE" sz="1400" dirty="0" err="1">
                <a:solidFill>
                  <a:schemeClr val="accent1"/>
                </a:solidFill>
              </a:rPr>
              <a:t>params.sv_plot</a:t>
            </a:r>
            <a:r>
              <a:rPr lang="de-DE" sz="1400" dirty="0">
                <a:solidFill>
                  <a:schemeClr val="accent1"/>
                </a:solidFill>
              </a:rPr>
              <a:t>} {</a:t>
            </a:r>
            <a:r>
              <a:rPr lang="de-DE" sz="1400" dirty="0" err="1">
                <a:solidFill>
                  <a:schemeClr val="accent1"/>
                </a:solidFill>
              </a:rPr>
              <a:t>input</a:t>
            </a:r>
            <a:r>
              <a:rPr lang="de-DE" sz="1400" dirty="0">
                <a:solidFill>
                  <a:schemeClr val="accent1"/>
                </a:solidFill>
              </a:rPr>
              <a:t>} </a:t>
            </a:r>
            <a:r>
              <a:rPr lang="de-DE" sz="1400" dirty="0" err="1">
                <a:solidFill>
                  <a:schemeClr val="accent1"/>
                </a:solidFill>
              </a:rPr>
              <a:t>plot_chromosomes</a:t>
            </a:r>
            <a:r>
              <a:rPr lang="de-DE" sz="1400" dirty="0">
                <a:solidFill>
                  <a:schemeClr val="accent1"/>
                </a:solidFill>
              </a:rPr>
              <a:t>/{SAMPLE_NAME}/</a:t>
            </a:r>
            <a:r>
              <a:rPr lang="de-DE" sz="1400" dirty="0" err="1">
                <a:solidFill>
                  <a:schemeClr val="accent1"/>
                </a:solidFill>
              </a:rPr>
              <a:t>window</a:t>
            </a:r>
            <a:r>
              <a:rPr lang="de-DE" sz="1400" dirty="0">
                <a:solidFill>
                  <a:schemeClr val="accent1"/>
                </a:solidFill>
              </a:rPr>
              <a:t>_{</a:t>
            </a:r>
            <a:r>
              <a:rPr lang="de-DE" sz="1400" dirty="0" err="1">
                <a:solidFill>
                  <a:schemeClr val="accent1"/>
                </a:solidFill>
              </a:rPr>
              <a:t>wildcards.window</a:t>
            </a:r>
            <a:r>
              <a:rPr lang="de-DE" sz="1400" dirty="0">
                <a:solidFill>
                  <a:schemeClr val="accent1"/>
                </a:solidFill>
              </a:rPr>
              <a:t>}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124511B-B165-3448-81F2-9601F837839E}"/>
              </a:ext>
            </a:extLst>
          </p:cNvPr>
          <p:cNvSpPr/>
          <p:nvPr/>
        </p:nvSpPr>
        <p:spPr>
          <a:xfrm>
            <a:off x="121159" y="868898"/>
            <a:ext cx="8901682" cy="58293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CD26197-F1CB-D346-A31D-3A87C1349014}"/>
              </a:ext>
            </a:extLst>
          </p:cNvPr>
          <p:cNvSpPr/>
          <p:nvPr/>
        </p:nvSpPr>
        <p:spPr>
          <a:xfrm>
            <a:off x="999894" y="1021934"/>
            <a:ext cx="72725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Input: Paired-end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fastq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files : </a:t>
            </a:r>
            <a:r>
              <a:rPr lang="pt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*_1_sequence.txt.gz *_2_sequence.txt.gz</a:t>
            </a:r>
            <a:endParaRPr lang="en-US" sz="1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85E3EB7-5E39-7444-9758-555EA1E3B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694" y="4899430"/>
            <a:ext cx="1905000" cy="1905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321FC26-3ED5-9446-B6F9-DCDE192B24B0}"/>
              </a:ext>
            </a:extLst>
          </p:cNvPr>
          <p:cNvSpPr/>
          <p:nvPr/>
        </p:nvSpPr>
        <p:spPr>
          <a:xfrm>
            <a:off x="3657600" y="5533881"/>
            <a:ext cx="51206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Don’t worry, we can do it with one touch using </a:t>
            </a:r>
            <a:r>
              <a:rPr lang="en-US" sz="2000" b="1" i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Snakemake</a:t>
            </a:r>
            <a:r>
              <a:rPr lang="en-US" sz="2000" b="1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1786F2E-E4C1-7E4A-A9D7-574FE7C0A809}"/>
              </a:ext>
            </a:extLst>
          </p:cNvPr>
          <p:cNvCxnSpPr>
            <a:cxnSpLocks/>
          </p:cNvCxnSpPr>
          <p:nvPr/>
        </p:nvCxnSpPr>
        <p:spPr>
          <a:xfrm>
            <a:off x="4642046" y="1451829"/>
            <a:ext cx="0" cy="167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5EB80FC-09F4-F449-8B26-CD7F185706CB}"/>
              </a:ext>
            </a:extLst>
          </p:cNvPr>
          <p:cNvCxnSpPr>
            <a:cxnSpLocks/>
          </p:cNvCxnSpPr>
          <p:nvPr/>
        </p:nvCxnSpPr>
        <p:spPr>
          <a:xfrm>
            <a:off x="4642046" y="2782171"/>
            <a:ext cx="0" cy="167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C6F9173-01A1-2847-A40D-7714485E30EC}"/>
              </a:ext>
            </a:extLst>
          </p:cNvPr>
          <p:cNvCxnSpPr>
            <a:cxnSpLocks/>
          </p:cNvCxnSpPr>
          <p:nvPr/>
        </p:nvCxnSpPr>
        <p:spPr>
          <a:xfrm>
            <a:off x="4642046" y="3751879"/>
            <a:ext cx="0" cy="167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08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C8EEB-A9D9-4740-B7E9-05E18FCB892B}"/>
              </a:ext>
            </a:extLst>
          </p:cNvPr>
          <p:cNvSpPr/>
          <p:nvPr/>
        </p:nvSpPr>
        <p:spPr>
          <a:xfrm>
            <a:off x="38169" y="161415"/>
            <a:ext cx="89680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Workflow management with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Snakemake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020DDD-B588-804A-A356-8752907A2E0A}"/>
              </a:ext>
            </a:extLst>
          </p:cNvPr>
          <p:cNvSpPr txBox="1"/>
          <p:nvPr/>
        </p:nvSpPr>
        <p:spPr>
          <a:xfrm>
            <a:off x="138479" y="992294"/>
            <a:ext cx="61952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Snakemake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is a Python-based workflow management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It can run workflows consisting of multiple inter-dependent tasks. These can be computed either locally or on the cluster.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Intermediate results are stored, so the pipeline only executes what is left to 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See http://</a:t>
            </a:r>
            <a:r>
              <a:rPr lang="en" sz="1600" dirty="0" err="1">
                <a:latin typeface="Arial" panose="020B0604020202020204" pitchFamily="34" charset="0"/>
                <a:cs typeface="Arial" panose="020B0604020202020204" pitchFamily="34" charset="0"/>
              </a:rPr>
              <a:t>snakemake.readthedocs.io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 or https://</a:t>
            </a:r>
            <a:r>
              <a:rPr lang="en" sz="1600" dirty="0" err="1">
                <a:latin typeface="Arial" panose="020B0604020202020204" pitchFamily="34" charset="0"/>
                <a:cs typeface="Arial" panose="020B0604020202020204" pitchFamily="34" charset="0"/>
              </a:rPr>
              <a:t>bitbucket.org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" sz="1600" dirty="0" err="1">
                <a:latin typeface="Arial" panose="020B0604020202020204" pitchFamily="34" charset="0"/>
                <a:cs typeface="Arial" panose="020B0604020202020204" pitchFamily="34" charset="0"/>
              </a:rPr>
              <a:t>snakemake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" sz="1600" dirty="0" err="1">
                <a:latin typeface="Arial" panose="020B0604020202020204" pitchFamily="34" charset="0"/>
                <a:cs typeface="Arial" panose="020B0604020202020204" pitchFamily="34" charset="0"/>
              </a:rPr>
              <a:t>snakemake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/overview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CC3188-B3EA-CB43-8B79-2D5F8E822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689" y="743817"/>
            <a:ext cx="2348297" cy="2348297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45A17A-F0A7-3B42-9A84-198D14BEA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465" y="3454623"/>
            <a:ext cx="6213181" cy="1482691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0EEAA3-7DF7-7F4F-B3BE-EFE8271A9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2465" y="5145819"/>
            <a:ext cx="6213181" cy="148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19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C8EEB-A9D9-4740-B7E9-05E18FCB892B}"/>
              </a:ext>
            </a:extLst>
          </p:cNvPr>
          <p:cNvSpPr/>
          <p:nvPr/>
        </p:nvSpPr>
        <p:spPr>
          <a:xfrm>
            <a:off x="38169" y="161415"/>
            <a:ext cx="89680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Step1: Download and install the pipeline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020DDD-B588-804A-A356-8752907A2E0A}"/>
              </a:ext>
            </a:extLst>
          </p:cNvPr>
          <p:cNvSpPr txBox="1"/>
          <p:nvPr/>
        </p:nvSpPr>
        <p:spPr>
          <a:xfrm>
            <a:off x="-38942" y="1177173"/>
            <a:ext cx="74684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Original script was developed by </a:t>
            </a:r>
            <a:r>
              <a:rPr lang="en" sz="1600" dirty="0" err="1">
                <a:latin typeface="Arial" panose="020B0604020202020204" pitchFamily="34" charset="0"/>
                <a:cs typeface="Arial" panose="020B0604020202020204" pitchFamily="34" charset="0"/>
              </a:rPr>
              <a:t>Sascha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sz="1600" dirty="0" err="1">
                <a:latin typeface="Arial" panose="020B0604020202020204" pitchFamily="34" charset="0"/>
                <a:cs typeface="Arial" panose="020B0604020202020204" pitchFamily="34" charset="0"/>
              </a:rPr>
              <a:t>Meiers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: https://</a:t>
            </a:r>
            <a:r>
              <a:rPr lang="en" sz="1600" dirty="0" err="1">
                <a:latin typeface="Arial" panose="020B0604020202020204" pitchFamily="34" charset="0"/>
                <a:cs typeface="Arial" panose="020B0604020202020204" pitchFamily="34" charset="0"/>
              </a:rPr>
              <a:t>git.embl.de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" sz="1600" dirty="0" err="1">
                <a:latin typeface="Arial" panose="020B0604020202020204" pitchFamily="34" charset="0"/>
                <a:cs typeface="Arial" panose="020B0604020202020204" pitchFamily="34" charset="0"/>
              </a:rPr>
              <a:t>meiers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/strand-</a:t>
            </a:r>
            <a:r>
              <a:rPr lang="en" sz="1600" dirty="0" err="1">
                <a:latin typeface="Arial" panose="020B0604020202020204" pitchFamily="34" charset="0"/>
                <a:cs typeface="Arial" panose="020B0604020202020204" pitchFamily="34" charset="0"/>
              </a:rPr>
              <a:t>seq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-pipeline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It’s stored in an in-house git code repository https://</a:t>
            </a:r>
            <a:r>
              <a:rPr lang="en" sz="1600" dirty="0" err="1">
                <a:latin typeface="Arial" panose="020B0604020202020204" pitchFamily="34" charset="0"/>
                <a:cs typeface="Arial" panose="020B0604020202020204" pitchFamily="34" charset="0"/>
              </a:rPr>
              <a:t>git.embl.de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FF9C6D-3409-524C-BCCF-4265C287D132}"/>
              </a:ext>
            </a:extLst>
          </p:cNvPr>
          <p:cNvSpPr/>
          <p:nvPr/>
        </p:nvSpPr>
        <p:spPr>
          <a:xfrm>
            <a:off x="245660" y="2413338"/>
            <a:ext cx="8760540" cy="11695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clone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https://github.com/jeongdo801/Strand_seq_practical_computational.git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Practical_C7 </a:t>
            </a:r>
          </a:p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cd Practical_C7</a:t>
            </a:r>
          </a:p>
          <a:p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tar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xvzf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practical.tar.gz</a:t>
            </a: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cd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practical</a:t>
            </a: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Snakefile</a:t>
            </a: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ED6E25-FCFE-4B44-B622-88703462C5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0" y="4890352"/>
            <a:ext cx="1714500" cy="196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66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C8EEB-A9D9-4740-B7E9-05E18FCB892B}"/>
              </a:ext>
            </a:extLst>
          </p:cNvPr>
          <p:cNvSpPr/>
          <p:nvPr/>
        </p:nvSpPr>
        <p:spPr>
          <a:xfrm>
            <a:off x="38169" y="161415"/>
            <a:ext cx="89680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Step2: Add sequencing data to the pipeline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020DDD-B588-804A-A356-8752907A2E0A}"/>
              </a:ext>
            </a:extLst>
          </p:cNvPr>
          <p:cNvSpPr txBox="1"/>
          <p:nvPr/>
        </p:nvSpPr>
        <p:spPr>
          <a:xfrm>
            <a:off x="138479" y="1177173"/>
            <a:ext cx="87977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Tell the pipeline which data to use by copying/linking files into a </a:t>
            </a:r>
            <a:r>
              <a:rPr lang="en" sz="1600" dirty="0" err="1">
                <a:latin typeface="Arial" panose="020B0604020202020204" pitchFamily="34" charset="0"/>
                <a:cs typeface="Arial" panose="020B0604020202020204" pitchFamily="34" charset="0"/>
              </a:rPr>
              <a:t>fastq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 subdirectory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Strand-</a:t>
            </a:r>
            <a:r>
              <a:rPr lang="en" sz="1600" dirty="0" err="1">
                <a:latin typeface="Arial" panose="020B0604020202020204" pitchFamily="34" charset="0"/>
                <a:cs typeface="Arial" panose="020B0604020202020204" pitchFamily="34" charset="0"/>
              </a:rPr>
              <a:t>seq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 raw data is stored here: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/g/</a:t>
            </a:r>
            <a:r>
              <a:rPr lang="en" sz="1600" dirty="0" err="1">
                <a:latin typeface="Arial" panose="020B0604020202020204" pitchFamily="34" charset="0"/>
                <a:cs typeface="Arial" panose="020B0604020202020204" pitchFamily="34" charset="0"/>
              </a:rPr>
              <a:t>korbel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/shared/data/others/</a:t>
            </a:r>
            <a:r>
              <a:rPr lang="en" sz="1600" dirty="0" err="1">
                <a:latin typeface="Arial" panose="020B0604020202020204" pitchFamily="34" charset="0"/>
                <a:cs typeface="Arial" panose="020B0604020202020204" pitchFamily="34" charset="0"/>
              </a:rPr>
              <a:t>StrandSeq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Strand-</a:t>
            </a:r>
            <a:r>
              <a:rPr lang="en" sz="1600" dirty="0" err="1">
                <a:latin typeface="Arial" panose="020B0604020202020204" pitchFamily="34" charset="0"/>
                <a:cs typeface="Arial" panose="020B0604020202020204" pitchFamily="34" charset="0"/>
              </a:rPr>
              <a:t>seq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 analysis data is typically stored 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/g/korbel2/</a:t>
            </a:r>
            <a:r>
              <a:rPr lang="en" sz="1600" dirty="0" err="1">
                <a:latin typeface="Arial" panose="020B0604020202020204" pitchFamily="34" charset="0"/>
                <a:cs typeface="Arial" panose="020B0604020202020204" pitchFamily="34" charset="0"/>
              </a:rPr>
              <a:t>StrandSeq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We will start with 10 cells from RPE-1 C7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AE4706-9A2C-1D49-94DD-B6EE37252FED}"/>
              </a:ext>
            </a:extLst>
          </p:cNvPr>
          <p:cNvSpPr/>
          <p:nvPr/>
        </p:nvSpPr>
        <p:spPr>
          <a:xfrm>
            <a:off x="245660" y="3382332"/>
            <a:ext cx="8760540" cy="24622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mkdir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fastq</a:t>
            </a: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cd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fastq</a:t>
            </a: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wget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-O H2KT2AFXY_C7x02_18s002199-1-1_Raeder_lane1C7x02PE20301_1_sequence.txt.gz 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https://www.dropbox.com/s/kayg7n0l7mm88wq/H2KT2AFXY_C7x02_18s002199-1-1_Raeder_lane1C7x02PE20301_1_sequence.txt.gz?dl=0</a:t>
            </a: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wget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-O H2KT2AFXY_C7x02_18s002199-1-1_Raeder_lane1C7x02PE20301_2_sequence.txt.gz 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https://www.dropbox.com/s/pit8jt3858z5ug2/H2KT2AFXY_C7x02_18s002199-1-1_Raeder_lane1C7x02PE20301_2_sequence.txt.gz?dl=0</a:t>
            </a: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248910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C8EEB-A9D9-4740-B7E9-05E18FCB892B}"/>
              </a:ext>
            </a:extLst>
          </p:cNvPr>
          <p:cNvSpPr/>
          <p:nvPr/>
        </p:nvSpPr>
        <p:spPr>
          <a:xfrm>
            <a:off x="38169" y="161415"/>
            <a:ext cx="89680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Step3: Set the sample and execute the pipeline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020DDD-B588-804A-A356-8752907A2E0A}"/>
              </a:ext>
            </a:extLst>
          </p:cNvPr>
          <p:cNvSpPr txBox="1"/>
          <p:nvPr/>
        </p:nvSpPr>
        <p:spPr>
          <a:xfrm>
            <a:off x="138479" y="1177173"/>
            <a:ext cx="87977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Edit the </a:t>
            </a:r>
            <a:r>
              <a:rPr lang="en" sz="1600" dirty="0" err="1">
                <a:latin typeface="Arial" panose="020B0604020202020204" pitchFamily="34" charset="0"/>
                <a:cs typeface="Arial" panose="020B0604020202020204" pitchFamily="34" charset="0"/>
              </a:rPr>
              <a:t>Snakemake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 file to specify the sample name and potentially other variables.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" sz="1600" dirty="0" err="1">
                <a:latin typeface="Arial" panose="020B0604020202020204" pitchFamily="34" charset="0"/>
                <a:cs typeface="Arial" panose="020B0604020202020204" pitchFamily="34" charset="0"/>
              </a:rPr>
              <a:t>snakemake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 -n you can see which jobs are going to be computed. Run </a:t>
            </a:r>
            <a:r>
              <a:rPr lang="en" sz="1600" dirty="0" err="1">
                <a:latin typeface="Arial" panose="020B0604020202020204" pitchFamily="34" charset="0"/>
                <a:cs typeface="Arial" panose="020B0604020202020204" pitchFamily="34" charset="0"/>
              </a:rPr>
              <a:t>snakemake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 locally or on the cluster.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A93754-FC39-7C46-9C7B-C4E824185118}"/>
              </a:ext>
            </a:extLst>
          </p:cNvPr>
          <p:cNvSpPr/>
          <p:nvPr/>
        </p:nvSpPr>
        <p:spPr>
          <a:xfrm>
            <a:off x="245660" y="2213039"/>
            <a:ext cx="8760540" cy="13849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cd ../</a:t>
            </a:r>
          </a:p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vi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Snakefile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#Change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sample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testSample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C7_data</a:t>
            </a:r>
          </a:p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#Save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wq</a:t>
            </a: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snakemake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snakemake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4 #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Compute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locally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4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cores</a:t>
            </a: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891A522-ED68-0B45-8432-0BDA948092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935"/>
          <a:stretch/>
        </p:blipFill>
        <p:spPr>
          <a:xfrm>
            <a:off x="1563226" y="3741836"/>
            <a:ext cx="5917916" cy="290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213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70310B-0C75-5144-98F8-529492EB573E}"/>
              </a:ext>
            </a:extLst>
          </p:cNvPr>
          <p:cNvSpPr/>
          <p:nvPr/>
        </p:nvSpPr>
        <p:spPr>
          <a:xfrm>
            <a:off x="38169" y="161415"/>
            <a:ext cx="89680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What will be happened in the pipeline?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3DB8F7-9271-6B45-BC99-81851424D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14" y="1027214"/>
            <a:ext cx="8022771" cy="480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82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70310B-0C75-5144-98F8-529492EB573E}"/>
              </a:ext>
            </a:extLst>
          </p:cNvPr>
          <p:cNvSpPr/>
          <p:nvPr/>
        </p:nvSpPr>
        <p:spPr>
          <a:xfrm>
            <a:off x="38169" y="161415"/>
            <a:ext cx="89680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Output of the pipeline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8DBC428-9714-D944-B66E-28FA9B65F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738879"/>
            <a:ext cx="7881257" cy="45092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B4E32C-293A-1145-AAED-921F904D8D6F}"/>
              </a:ext>
            </a:extLst>
          </p:cNvPr>
          <p:cNvSpPr txBox="1"/>
          <p:nvPr/>
        </p:nvSpPr>
        <p:spPr>
          <a:xfrm>
            <a:off x="138479" y="830663"/>
            <a:ext cx="8797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Three different plots for quality checking and first look for the SVs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Bam files from this pipeline will be used as an input of downstream advanced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448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798</TotalTime>
  <Words>1174</Words>
  <Application>Microsoft Macintosh PowerPoint</Application>
  <PresentationFormat>On-screen Show (4:3)</PresentationFormat>
  <Paragraphs>90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Hyobin Jeong</dc:creator>
  <cp:lastModifiedBy>Hyobin Jeong</cp:lastModifiedBy>
  <cp:revision>145</cp:revision>
  <dcterms:created xsi:type="dcterms:W3CDTF">2019-04-19T09:58:42Z</dcterms:created>
  <dcterms:modified xsi:type="dcterms:W3CDTF">2019-05-06T20:00:59Z</dcterms:modified>
</cp:coreProperties>
</file>